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</p:sldMasterIdLst>
  <p:notesMasterIdLst>
    <p:notesMasterId r:id="rId15"/>
  </p:notesMasterIdLst>
  <p:sldIdLst>
    <p:sldId id="256" r:id="rId5"/>
    <p:sldId id="257" r:id="rId6"/>
    <p:sldId id="262" r:id="rId7"/>
    <p:sldId id="261" r:id="rId8"/>
    <p:sldId id="258" r:id="rId9"/>
    <p:sldId id="266" r:id="rId10"/>
    <p:sldId id="259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78B4E6-B824-43E5-8046-C673CA000996}" v="1" dt="2026-09-07T09:53:02.8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29" autoAdjust="0"/>
    <p:restoredTop sz="73469" autoAdjust="0"/>
  </p:normalViewPr>
  <p:slideViewPr>
    <p:cSldViewPr snapToGrid="0">
      <p:cViewPr varScale="1">
        <p:scale>
          <a:sx n="117" d="100"/>
          <a:sy n="117" d="100"/>
        </p:scale>
        <p:origin x="17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eran Lewis" userId="56ed665f-4baa-4030-aaf3-f77b4f169c71" providerId="ADAL" clId="{3F7F3C74-ABEB-4D47-B28C-0DFC7A065FBF}"/>
    <pc:docChg chg="modSld">
      <pc:chgData name="Kieran Lewis" userId="56ed665f-4baa-4030-aaf3-f77b4f169c71" providerId="ADAL" clId="{3F7F3C74-ABEB-4D47-B28C-0DFC7A065FBF}" dt="2026-09-07T09:53:02.816" v="2"/>
      <pc:docMkLst>
        <pc:docMk/>
      </pc:docMkLst>
      <pc:sldChg chg="modSp mod">
        <pc:chgData name="Kieran Lewis" userId="56ed665f-4baa-4030-aaf3-f77b4f169c71" providerId="ADAL" clId="{3F7F3C74-ABEB-4D47-B28C-0DFC7A065FBF}" dt="2026-09-07T09:53:02.816" v="2"/>
        <pc:sldMkLst>
          <pc:docMk/>
          <pc:sldMk cId="3582354300" sldId="264"/>
        </pc:sldMkLst>
        <pc:spChg chg="mod">
          <ac:chgData name="Kieran Lewis" userId="56ed665f-4baa-4030-aaf3-f77b4f169c71" providerId="ADAL" clId="{3F7F3C74-ABEB-4D47-B28C-0DFC7A065FBF}" dt="2026-09-07T09:53:02.816" v="2"/>
          <ac:spMkLst>
            <pc:docMk/>
            <pc:sldMk cId="3582354300" sldId="264"/>
            <ac:spMk id="3" creationId="{BF40F4CA-9CCD-4AE6-86F3-C846C6EBAB5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AA922-4CD5-48CC-884F-876D7E4D881F}" type="datetimeFigureOut"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E8E36-751C-4F0B-B190-219E7EB0B3C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719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iprotectu.tcd.ie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E8E36-751C-4F0B-B190-219E7EB0B3CC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9587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E8E36-751C-4F0B-B190-219E7EB0B3CC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78073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IE" b="1" i="0" dirty="0">
                <a:solidFill>
                  <a:srgbClr val="494C4F"/>
                </a:solidFill>
                <a:effectLst/>
                <a:latin typeface="Open Sans" panose="020B0606030504020204" pitchFamily="34" charset="0"/>
              </a:rPr>
              <a:t>Health and Safety when working remotely</a:t>
            </a:r>
          </a:p>
          <a:p>
            <a:pPr algn="l"/>
            <a:r>
              <a:rPr lang="en-IE" b="0" i="0" dirty="0">
                <a:solidFill>
                  <a:srgbClr val="494949"/>
                </a:solidFill>
                <a:effectLst/>
                <a:latin typeface="Open Sans" panose="020B0606030504020204" pitchFamily="34" charset="0"/>
              </a:rPr>
              <a:t>Our environment, equipment and space when working from home must be suitable, in line with Health &amp; Safety legislation.  To support people in assessing this suitability assessment can be completed through Trinity College Health, Safety and Environmental Management system called "</a:t>
            </a:r>
            <a:r>
              <a:rPr lang="en-IE" b="0" i="0" u="none" strike="noStrike" dirty="0" err="1">
                <a:solidFill>
                  <a:srgbClr val="494949"/>
                </a:solidFill>
                <a:effectLst/>
                <a:latin typeface="Open Sans" panose="020B0606030504020204" pitchFamily="34" charset="0"/>
                <a:hlinkClick r:id="rId3"/>
              </a:rPr>
              <a:t>iProtectu</a:t>
            </a:r>
            <a:r>
              <a:rPr lang="en-IE" b="0" i="0" dirty="0">
                <a:solidFill>
                  <a:srgbClr val="494949"/>
                </a:solidFill>
                <a:effectLst/>
                <a:latin typeface="Open Sans" panose="020B0606030504020204" pitchFamily="34" charset="0"/>
              </a:rPr>
              <a:t>".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E8E36-751C-4F0B-B190-219E7EB0B3CC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05648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E8E36-751C-4F0B-B190-219E7EB0B3CC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837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09F7D-B88C-455E-899C-0002D894D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A95BB3-0194-48DC-9AE4-F06C366A51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21A15C-9710-4B7D-9FD4-28CD42542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A4233-65C8-48F3-988A-B5F65D8E9234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349FD-0464-473D-BE9F-04C0A3ADF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8D96F-5C1F-42F0-B50F-60DA57345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F306-4745-4029-841A-2F178C19890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82482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EBB2D-DD54-4D3E-87FD-137DD3E36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08541E-595D-4D7F-BE9F-2648F5C2A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3A11C2-458C-4F47-9E73-1BDAC85CB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A4233-65C8-48F3-988A-B5F65D8E9234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8945A-AF46-4E0F-BCE2-D47465DF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EA69B-74BB-4D4B-812A-3E2476451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F306-4745-4029-841A-2F178C19890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1893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EC117-EFBC-4E95-80E5-14836DF1E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306A1-3814-4838-B954-CCCD3CE5B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8E1DC-B370-4811-B1DD-259824E40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A4233-65C8-48F3-988A-B5F65D8E9234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CAEC6-C389-4BC3-9A85-E6AF7FC51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7DF7F-E250-45AE-B9BE-5709422A6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F306-4745-4029-841A-2F178C19890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12070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589FB-BDC3-4650-87D3-298ECAD9D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7949A-B208-4A90-857E-95DB4692D2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3EB35F-53E7-4EF0-956A-AA2CED9D71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CE9EB4-6E34-4413-9330-8F26BDCD1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A4233-65C8-48F3-988A-B5F65D8E9234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340585-A506-447F-9AB3-1676C20FD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06AD50-245F-427A-84CD-1E60919CD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F306-4745-4029-841A-2F178C19890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73984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95D56-07E4-4923-80E4-ADD56CED8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F0F8C9-C90B-4253-B255-B9D6FE8EC2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AD7F8B-646C-47A5-A704-59C5C2E54B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29E836-83F1-4248-A8F8-FD1DA39EC4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F6E6A3-56F4-44A7-AA7F-9B95463202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3AD9A9F-F723-4E50-B021-1A2576550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A4233-65C8-48F3-988A-B5F65D8E9234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434FED-80E2-4E51-ACB0-C82DAF3E3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72BC21-4DF2-4FC0-8ACD-F0E99310D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F306-4745-4029-841A-2F178C19890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87222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BEBC1-F8F9-4923-9B51-374094BF7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9254D2-0D26-44A0-A2DB-4D6788E87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A4233-65C8-48F3-988A-B5F65D8E9234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49F9ED-0127-48E5-8274-440C7C670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54B07B-A5C0-4AFE-8FB1-6AE88561A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F306-4745-4029-841A-2F178C19890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9853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EAC74E-D579-41F9-8470-CBAA28E73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A4233-65C8-48F3-988A-B5F65D8E9234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C94A1B-6A7C-4B3F-8487-EE51AF4EF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AEEB0-298E-4216-AE99-09D0426C4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F306-4745-4029-841A-2F178C19890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79278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A1CED-6617-428F-B485-B5D3EF06D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8645F-2565-4467-B491-268B4CA20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73F36-DC9A-40C5-8D66-F4181D8ABF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36FF92-2AD8-4796-8553-EDB9CD419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A4233-65C8-48F3-988A-B5F65D8E9234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C16B5A-6BE5-44E1-B74C-6BF867BCF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D8BF5E-6000-4E9E-AEE3-BA42D2C84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F306-4745-4029-841A-2F178C19890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46012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DA8A9-D330-4118-B2F8-C0BC74532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60797C-1EFD-4FF7-86D2-B555744B99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A764D-ADB6-4948-9D5B-36CF2A56DC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8925A7-4AEC-43B4-81DB-0747E9971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A4233-65C8-48F3-988A-B5F65D8E9234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89C318-CEA4-4D2E-9662-802573E4A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9AB6DF-FF85-40F8-9B51-3ABF41562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F306-4745-4029-841A-2F178C19890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8264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3F3C4-597E-46B3-BCEC-E56011BA4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14F987-6999-48F8-9AFC-4014BE8356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85B82-A7E1-49A5-9EA4-215784576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A4233-65C8-48F3-988A-B5F65D8E9234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17379-2E6C-412B-8F73-1839FD57A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FED956-CDF5-4F33-8A72-5ACD26415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F306-4745-4029-841A-2F178C19890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770613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B9BC33-8CA8-4F68-A342-D870F8888A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715C4A-F19C-42A5-93F5-1158049783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2397A-2ADF-4B10-A8C4-85184A561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FA4233-65C8-48F3-988A-B5F65D8E9234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F981C7-694E-47F1-BD55-177E6B027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56DD7-803D-4C42-9146-5C0F8E8EF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DBF306-4745-4029-841A-2F178C19890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21527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879A18-9410-431B-8B26-5703F1525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81FEE8-82BE-47F5-A908-6B4420A9B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6B5CAE-79D2-41CD-A08B-8ACF195EB9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A4233-65C8-48F3-988A-B5F65D8E9234}" type="datetimeFigureOut">
              <a:rPr lang="en-IE" smtClean="0"/>
              <a:t>07/09/2026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109C4-C8A7-4998-9B5B-C9597763D1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B324C-3925-4A4D-A30B-99B796AC2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DBF306-4745-4029-841A-2F178C19890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39105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57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sensoryenvironmenttool.github.io/SelfAssessment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ux.stackexchange.com/questions/72546/why-are-monitors-only-at-neck-height-by-default" TargetMode="External"/><Relationship Id="rId3" Type="http://schemas.openxmlformats.org/officeDocument/2006/relationships/hyperlink" Target="https://youtu.be/KhuJWxPXShI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10" Type="http://schemas.openxmlformats.org/officeDocument/2006/relationships/hyperlink" Target="https://thefunstons.com/?p=7800" TargetMode="External"/><Relationship Id="rId4" Type="http://schemas.openxmlformats.org/officeDocument/2006/relationships/hyperlink" Target="https://iprotectu.tcd.ie/common/dse" TargetMode="External"/><Relationship Id="rId9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cd.ie/disability/services/sensory-support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cd.ie/library/using-library/disabilities.php" TargetMode="External"/><Relationship Id="rId2" Type="http://schemas.openxmlformats.org/officeDocument/2006/relationships/hyperlink" Target="https://wagnerguide.com/c/trinitycollegedublin/berkeleylibraryold?mapfile=1758&amp;menuid=258&amp;searchbar=true&amp;menu=true&amp;entitymenus=tru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tcdsensemap.ie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2340C-80C5-49AD-AF33-16049DB1CE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27229"/>
            <a:ext cx="9144000" cy="382733"/>
          </a:xfrm>
        </p:spPr>
        <p:txBody>
          <a:bodyPr>
            <a:noAutofit/>
          </a:bodyPr>
          <a:lstStyle/>
          <a:p>
            <a:pPr algn="l"/>
            <a:r>
              <a:rPr lang="en-IE" sz="4400" b="1" dirty="0">
                <a:latin typeface="+mn-lt"/>
              </a:rPr>
              <a:t>Setting up a Workspace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0DC4AC-CD14-43B9-9E83-3727D3B43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82733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IE" dirty="0">
                <a:cs typeface="Calibri"/>
              </a:rPr>
              <a:t>Dr Kieran Lewis, Occupational Therapy Manager, Trinity Disability Service 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BD2B6DB3-DC8F-4CB2-9AF7-38CB5952A346}"/>
              </a:ext>
            </a:extLst>
          </p:cNvPr>
          <p:cNvGrpSpPr/>
          <p:nvPr/>
        </p:nvGrpSpPr>
        <p:grpSpPr>
          <a:xfrm>
            <a:off x="0" y="6342225"/>
            <a:ext cx="12192000" cy="515775"/>
            <a:chOff x="0" y="0"/>
            <a:chExt cx="6982665" cy="191389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CC370B8-31D7-411D-9F94-52A224D8C50C}"/>
                </a:ext>
              </a:extLst>
            </p:cNvPr>
            <p:cNvSpPr/>
            <p:nvPr/>
          </p:nvSpPr>
          <p:spPr>
            <a:xfrm>
              <a:off x="0" y="0"/>
              <a:ext cx="6982665" cy="1913890"/>
            </a:xfrm>
            <a:custGeom>
              <a:avLst/>
              <a:gdLst/>
              <a:ahLst/>
              <a:cxnLst/>
              <a:rect l="l" t="t" r="r" b="b"/>
              <a:pathLst>
                <a:path w="6982665" h="1913890">
                  <a:moveTo>
                    <a:pt x="0" y="0"/>
                  </a:moveTo>
                  <a:lnTo>
                    <a:pt x="6982665" y="0"/>
                  </a:lnTo>
                  <a:lnTo>
                    <a:pt x="6982665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803489"/>
            </a:solidFill>
          </p:spPr>
          <p:txBody>
            <a:bodyPr/>
            <a:lstStyle/>
            <a:p>
              <a:endParaRPr lang="en-IE" dirty="0"/>
            </a:p>
          </p:txBody>
        </p:sp>
      </p:grpSp>
      <p:pic>
        <p:nvPicPr>
          <p:cNvPr id="6" name="Picture 4">
            <a:extLst>
              <a:ext uri="{FF2B5EF4-FFF2-40B4-BE49-F238E27FC236}">
                <a16:creationId xmlns:a16="http://schemas.microsoft.com/office/drawing/2014/main" id="{91F54E05-00C8-4DC6-BD41-5A19BC6675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34766" y="5515374"/>
            <a:ext cx="1757234" cy="12681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10D07F-1CE8-4158-81D7-8F366272E638}"/>
              </a:ext>
            </a:extLst>
          </p:cNvPr>
          <p:cNvSpPr txBox="1"/>
          <p:nvPr/>
        </p:nvSpPr>
        <p:spPr>
          <a:xfrm>
            <a:off x="1037112" y="4643279"/>
            <a:ext cx="7667538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IE" b="1" dirty="0">
              <a:cs typeface="Calibri"/>
            </a:endParaRPr>
          </a:p>
          <a:p>
            <a:endParaRPr lang="en-IE" dirty="0"/>
          </a:p>
          <a:p>
            <a:endParaRPr lang="en-IE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A8F470-E1D3-4FDF-AA2C-A634F0B4BD06}"/>
              </a:ext>
            </a:extLst>
          </p:cNvPr>
          <p:cNvSpPr txBox="1"/>
          <p:nvPr/>
        </p:nvSpPr>
        <p:spPr>
          <a:xfrm>
            <a:off x="1398" y="6461612"/>
            <a:ext cx="60946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Trinity College Dublin, </a:t>
            </a:r>
            <a:r>
              <a:rPr kumimoji="0" lang="en-IE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University of Dublin</a:t>
            </a:r>
            <a:endParaRPr kumimoji="0" lang="en-IE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504A027-114A-4947-B706-EFCAD04B1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82"/>
            <a:ext cx="2794553" cy="96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27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DCC45-9139-4755-8146-749A88F35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569" y="877194"/>
            <a:ext cx="10515600" cy="1325563"/>
          </a:xfrm>
        </p:spPr>
        <p:txBody>
          <a:bodyPr/>
          <a:lstStyle/>
          <a:p>
            <a:r>
              <a:rPr lang="en-IE" sz="3600" b="1" dirty="0">
                <a:latin typeface="+mn-lt"/>
              </a:rPr>
              <a:t>Background</a:t>
            </a:r>
            <a:r>
              <a:rPr lang="en-IE" b="1" dirty="0"/>
              <a:t> </a:t>
            </a:r>
            <a:br>
              <a:rPr lang="en-IE" dirty="0"/>
            </a:br>
            <a:endParaRPr lang="en-IE" sz="2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0F4CA-9CCD-4AE6-86F3-C846C6EBA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421" y="1927421"/>
            <a:ext cx="9816009" cy="352826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FontTx/>
              <a:buChar char="-"/>
            </a:pPr>
            <a:r>
              <a:rPr lang="en-IE" dirty="0">
                <a:cs typeface="Calibri"/>
              </a:rPr>
              <a:t>Occupational Therapist for past 20 years in Trinity  </a:t>
            </a:r>
          </a:p>
          <a:p>
            <a:pPr lvl="1">
              <a:buFontTx/>
              <a:buChar char="-"/>
            </a:pPr>
            <a:r>
              <a:rPr lang="en-IE" sz="2800" dirty="0">
                <a:cs typeface="Calibri"/>
              </a:rPr>
              <a:t>Person, Environment and Occupation </a:t>
            </a:r>
          </a:p>
          <a:p>
            <a:pPr lvl="1">
              <a:buFontTx/>
              <a:buChar char="-"/>
            </a:pPr>
            <a:r>
              <a:rPr lang="en-IE" sz="2800" dirty="0">
                <a:cs typeface="Calibri"/>
              </a:rPr>
              <a:t>1:1 approach for UG and PG disabled students</a:t>
            </a:r>
          </a:p>
          <a:p>
            <a:pPr>
              <a:buFontTx/>
              <a:buChar char="-"/>
            </a:pPr>
            <a:endParaRPr lang="en-IE" dirty="0">
              <a:cs typeface="Calibri"/>
            </a:endParaRPr>
          </a:p>
          <a:p>
            <a:pPr>
              <a:buFontTx/>
              <a:buChar char="-"/>
            </a:pPr>
            <a:r>
              <a:rPr lang="en-IE" dirty="0">
                <a:cs typeface="Calibri"/>
              </a:rPr>
              <a:t>Lead on the TCD Sense Project in Trinity </a:t>
            </a:r>
          </a:p>
          <a:p>
            <a:pPr marL="0" indent="0">
              <a:buNone/>
            </a:pPr>
            <a:endParaRPr lang="en-IE" dirty="0">
              <a:cs typeface="Calibri"/>
            </a:endParaRPr>
          </a:p>
          <a:p>
            <a:pPr>
              <a:buFontTx/>
              <a:buChar char="-"/>
            </a:pPr>
            <a:r>
              <a:rPr lang="en-IE" dirty="0">
                <a:cs typeface="Calibri"/>
              </a:rPr>
              <a:t>Have studies as an Undergraduate and PhD student here in Trinity 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71C31C19-668C-453D-959F-BD9C245E431D}"/>
              </a:ext>
            </a:extLst>
          </p:cNvPr>
          <p:cNvGrpSpPr/>
          <p:nvPr/>
        </p:nvGrpSpPr>
        <p:grpSpPr>
          <a:xfrm>
            <a:off x="0" y="6350614"/>
            <a:ext cx="12192000" cy="515775"/>
            <a:chOff x="0" y="0"/>
            <a:chExt cx="6982665" cy="191389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721E8F95-7E43-45E1-8C5F-5EBC7ECEC890}"/>
                </a:ext>
              </a:extLst>
            </p:cNvPr>
            <p:cNvSpPr/>
            <p:nvPr/>
          </p:nvSpPr>
          <p:spPr>
            <a:xfrm>
              <a:off x="0" y="0"/>
              <a:ext cx="6982665" cy="1913890"/>
            </a:xfrm>
            <a:custGeom>
              <a:avLst/>
              <a:gdLst/>
              <a:ahLst/>
              <a:cxnLst/>
              <a:rect l="l" t="t" r="r" b="b"/>
              <a:pathLst>
                <a:path w="6982665" h="1913890">
                  <a:moveTo>
                    <a:pt x="0" y="0"/>
                  </a:moveTo>
                  <a:lnTo>
                    <a:pt x="6982665" y="0"/>
                  </a:lnTo>
                  <a:lnTo>
                    <a:pt x="6982665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803489"/>
            </a:solidFill>
          </p:spPr>
          <p:txBody>
            <a:bodyPr/>
            <a:lstStyle/>
            <a:p>
              <a:endParaRPr lang="en-IE" dirty="0"/>
            </a:p>
          </p:txBody>
        </p:sp>
      </p:grpSp>
      <p:pic>
        <p:nvPicPr>
          <p:cNvPr id="6" name="Picture 4">
            <a:extLst>
              <a:ext uri="{FF2B5EF4-FFF2-40B4-BE49-F238E27FC236}">
                <a16:creationId xmlns:a16="http://schemas.microsoft.com/office/drawing/2014/main" id="{CCD78477-3C60-4B70-A75F-C6077666FF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434766" y="5515374"/>
            <a:ext cx="1757234" cy="12681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F56430-FB1D-46BE-81DE-C71DE387AEB5}"/>
              </a:ext>
            </a:extLst>
          </p:cNvPr>
          <p:cNvSpPr txBox="1"/>
          <p:nvPr/>
        </p:nvSpPr>
        <p:spPr>
          <a:xfrm>
            <a:off x="0" y="6470001"/>
            <a:ext cx="62204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200" b="1" dirty="0">
                <a:solidFill>
                  <a:schemeClr val="bg1"/>
                </a:solidFill>
              </a:rPr>
              <a:t>Trinity College Dublin, </a:t>
            </a:r>
            <a:r>
              <a:rPr lang="en-IE" sz="1200" dirty="0">
                <a:solidFill>
                  <a:schemeClr val="bg1"/>
                </a:solidFill>
              </a:rPr>
              <a:t>The University of Dublin</a:t>
            </a:r>
            <a:endParaRPr lang="en-IE" sz="1200" b="1" dirty="0">
              <a:solidFill>
                <a:schemeClr val="bg1"/>
              </a:solidFill>
            </a:endParaRPr>
          </a:p>
        </p:txBody>
      </p:sp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E75D5CF-B87C-4F53-B55C-C2D0593C5D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82"/>
            <a:ext cx="2794553" cy="96414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245494C-5F1D-36D3-A2B7-7E511DD0E15C}"/>
              </a:ext>
            </a:extLst>
          </p:cNvPr>
          <p:cNvSpPr txBox="1">
            <a:spLocks/>
          </p:cNvSpPr>
          <p:nvPr/>
        </p:nvSpPr>
        <p:spPr>
          <a:xfrm>
            <a:off x="992093" y="1009027"/>
            <a:ext cx="9636983" cy="917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14292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DCC45-9139-4755-8146-749A88F35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9027"/>
            <a:ext cx="10515600" cy="1325563"/>
          </a:xfrm>
        </p:spPr>
        <p:txBody>
          <a:bodyPr/>
          <a:lstStyle/>
          <a:p>
            <a:r>
              <a:rPr lang="en-IE" sz="3600" b="1" dirty="0">
                <a:latin typeface="+mn-lt"/>
              </a:rPr>
              <a:t>Workspaces </a:t>
            </a:r>
            <a:br>
              <a:rPr lang="en-IE" dirty="0"/>
            </a:br>
            <a:endParaRPr lang="en-IE" sz="2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0F4CA-9CCD-4AE6-86F3-C846C6EBA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782" y="2107682"/>
            <a:ext cx="10556017" cy="3835054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buFontTx/>
              <a:buChar char="-"/>
            </a:pPr>
            <a:r>
              <a:rPr lang="en-IE" dirty="0">
                <a:cs typeface="Calibri"/>
              </a:rPr>
              <a:t>Library (Assigned space or general library spaces) </a:t>
            </a:r>
          </a:p>
          <a:p>
            <a:pPr>
              <a:buFontTx/>
              <a:buChar char="-"/>
            </a:pPr>
            <a:r>
              <a:rPr lang="en-IE" dirty="0">
                <a:cs typeface="Calibri"/>
              </a:rPr>
              <a:t>Assigned Space in department or elsewhere</a:t>
            </a:r>
          </a:p>
          <a:p>
            <a:pPr>
              <a:buFontTx/>
              <a:buChar char="-"/>
            </a:pPr>
            <a:r>
              <a:rPr lang="en-IE" dirty="0">
                <a:cs typeface="Calibri"/>
              </a:rPr>
              <a:t>Lab based </a:t>
            </a:r>
          </a:p>
          <a:p>
            <a:pPr>
              <a:buFontTx/>
              <a:buChar char="-"/>
            </a:pPr>
            <a:r>
              <a:rPr lang="en-IE" dirty="0">
                <a:cs typeface="Calibri"/>
              </a:rPr>
              <a:t>Fieldwork </a:t>
            </a:r>
          </a:p>
          <a:p>
            <a:pPr>
              <a:buFontTx/>
              <a:buChar char="-"/>
            </a:pPr>
            <a:r>
              <a:rPr lang="en-IE" dirty="0">
                <a:cs typeface="Calibri"/>
              </a:rPr>
              <a:t>Teaching Spaces </a:t>
            </a:r>
          </a:p>
          <a:p>
            <a:pPr>
              <a:buFontTx/>
              <a:buChar char="-"/>
            </a:pPr>
            <a:r>
              <a:rPr lang="en-IE" dirty="0">
                <a:cs typeface="Calibri"/>
              </a:rPr>
              <a:t>Group Spaces </a:t>
            </a:r>
          </a:p>
          <a:p>
            <a:pPr>
              <a:buFontTx/>
              <a:buChar char="-"/>
            </a:pPr>
            <a:r>
              <a:rPr lang="en-IE" dirty="0">
                <a:cs typeface="Calibri"/>
              </a:rPr>
              <a:t>Home</a:t>
            </a:r>
          </a:p>
          <a:p>
            <a:pPr>
              <a:buFontTx/>
              <a:buChar char="-"/>
            </a:pPr>
            <a:r>
              <a:rPr lang="en-IE" dirty="0">
                <a:cs typeface="Calibri"/>
              </a:rPr>
              <a:t>Other spaces – social spaces, outdoor spaces, cafes etc</a:t>
            </a:r>
          </a:p>
          <a:p>
            <a:pPr>
              <a:buFontTx/>
              <a:buChar char="-"/>
            </a:pPr>
            <a:r>
              <a:rPr lang="en-IE" dirty="0">
                <a:cs typeface="Calibri"/>
              </a:rPr>
              <a:t>Mix of spaces – to activity or to time of day</a:t>
            </a:r>
          </a:p>
          <a:p>
            <a:pPr marL="0" indent="0">
              <a:buNone/>
            </a:pPr>
            <a:endParaRPr lang="en-IE" sz="2400" dirty="0">
              <a:cs typeface="Calibri"/>
            </a:endParaRPr>
          </a:p>
          <a:p>
            <a:pPr>
              <a:buFontTx/>
              <a:buChar char="-"/>
            </a:pPr>
            <a:endParaRPr lang="en-IE" sz="2400" dirty="0">
              <a:cs typeface="Calibri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71C31C19-668C-453D-959F-BD9C245E431D}"/>
              </a:ext>
            </a:extLst>
          </p:cNvPr>
          <p:cNvGrpSpPr/>
          <p:nvPr/>
        </p:nvGrpSpPr>
        <p:grpSpPr>
          <a:xfrm>
            <a:off x="0" y="6350614"/>
            <a:ext cx="12192000" cy="515775"/>
            <a:chOff x="0" y="0"/>
            <a:chExt cx="6982665" cy="191389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721E8F95-7E43-45E1-8C5F-5EBC7ECEC890}"/>
                </a:ext>
              </a:extLst>
            </p:cNvPr>
            <p:cNvSpPr/>
            <p:nvPr/>
          </p:nvSpPr>
          <p:spPr>
            <a:xfrm>
              <a:off x="0" y="0"/>
              <a:ext cx="6982665" cy="1913890"/>
            </a:xfrm>
            <a:custGeom>
              <a:avLst/>
              <a:gdLst/>
              <a:ahLst/>
              <a:cxnLst/>
              <a:rect l="l" t="t" r="r" b="b"/>
              <a:pathLst>
                <a:path w="6982665" h="1913890">
                  <a:moveTo>
                    <a:pt x="0" y="0"/>
                  </a:moveTo>
                  <a:lnTo>
                    <a:pt x="6982665" y="0"/>
                  </a:lnTo>
                  <a:lnTo>
                    <a:pt x="6982665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803489"/>
            </a:solidFill>
          </p:spPr>
          <p:txBody>
            <a:bodyPr/>
            <a:lstStyle/>
            <a:p>
              <a:endParaRPr lang="en-IE" dirty="0"/>
            </a:p>
          </p:txBody>
        </p:sp>
      </p:grpSp>
      <p:pic>
        <p:nvPicPr>
          <p:cNvPr id="6" name="Picture 4">
            <a:extLst>
              <a:ext uri="{FF2B5EF4-FFF2-40B4-BE49-F238E27FC236}">
                <a16:creationId xmlns:a16="http://schemas.microsoft.com/office/drawing/2014/main" id="{CCD78477-3C60-4B70-A75F-C6077666FF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434766" y="5515374"/>
            <a:ext cx="1757234" cy="12681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F56430-FB1D-46BE-81DE-C71DE387AEB5}"/>
              </a:ext>
            </a:extLst>
          </p:cNvPr>
          <p:cNvSpPr txBox="1"/>
          <p:nvPr/>
        </p:nvSpPr>
        <p:spPr>
          <a:xfrm>
            <a:off x="0" y="6470001"/>
            <a:ext cx="62204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200" b="1" dirty="0">
                <a:solidFill>
                  <a:schemeClr val="bg1"/>
                </a:solidFill>
              </a:rPr>
              <a:t>Trinity College Dublin, </a:t>
            </a:r>
            <a:r>
              <a:rPr lang="en-IE" sz="1200" dirty="0">
                <a:solidFill>
                  <a:schemeClr val="bg1"/>
                </a:solidFill>
              </a:rPr>
              <a:t>The University of Dublin</a:t>
            </a:r>
            <a:endParaRPr lang="en-IE" sz="1200" b="1" dirty="0">
              <a:solidFill>
                <a:schemeClr val="bg1"/>
              </a:solidFill>
            </a:endParaRPr>
          </a:p>
        </p:txBody>
      </p:sp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E75D5CF-B87C-4F53-B55C-C2D0593C5D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82"/>
            <a:ext cx="2794553" cy="96414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245494C-5F1D-36D3-A2B7-7E511DD0E15C}"/>
              </a:ext>
            </a:extLst>
          </p:cNvPr>
          <p:cNvSpPr txBox="1">
            <a:spLocks/>
          </p:cNvSpPr>
          <p:nvPr/>
        </p:nvSpPr>
        <p:spPr>
          <a:xfrm>
            <a:off x="992093" y="1009027"/>
            <a:ext cx="9636983" cy="917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E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90398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DCC45-9139-4755-8146-749A88F35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9027"/>
            <a:ext cx="10515600" cy="1325563"/>
          </a:xfrm>
        </p:spPr>
        <p:txBody>
          <a:bodyPr/>
          <a:lstStyle/>
          <a:p>
            <a:br>
              <a:rPr lang="en-IE" dirty="0"/>
            </a:br>
            <a:endParaRPr lang="en-IE" sz="2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0F4CA-9CCD-4AE6-86F3-C846C6EBA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93" y="1863943"/>
            <a:ext cx="6666007" cy="426253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buFontTx/>
              <a:buChar char="-"/>
            </a:pPr>
            <a:r>
              <a:rPr lang="en-IE" dirty="0">
                <a:cs typeface="Calibri"/>
              </a:rPr>
              <a:t>How do I work best? (Visual, Discussion, Movement, Reading, Aural)</a:t>
            </a:r>
          </a:p>
          <a:p>
            <a:pPr>
              <a:buFontTx/>
              <a:buChar char="-"/>
            </a:pPr>
            <a:r>
              <a:rPr lang="en-IE" dirty="0">
                <a:cs typeface="Calibri"/>
              </a:rPr>
              <a:t>Where do I work best? – what are the physical &amp; sensory characteristics of these  </a:t>
            </a:r>
          </a:p>
          <a:p>
            <a:pPr>
              <a:buFontTx/>
              <a:buChar char="-"/>
            </a:pPr>
            <a:r>
              <a:rPr lang="en-IE" dirty="0">
                <a:cs typeface="Calibri"/>
              </a:rPr>
              <a:t>Does this change over the course of a day / week?</a:t>
            </a:r>
          </a:p>
          <a:p>
            <a:pPr>
              <a:buFontTx/>
              <a:buChar char="-"/>
            </a:pPr>
            <a:r>
              <a:rPr lang="en-IE" dirty="0">
                <a:cs typeface="Calibri"/>
              </a:rPr>
              <a:t>Is variety important? </a:t>
            </a:r>
          </a:p>
          <a:p>
            <a:pPr>
              <a:buFontTx/>
              <a:buChar char="-"/>
            </a:pPr>
            <a:endParaRPr lang="en-IE" dirty="0">
              <a:cs typeface="Calibri"/>
            </a:endParaRPr>
          </a:p>
          <a:p>
            <a:pPr>
              <a:buFontTx/>
              <a:buChar char="-"/>
            </a:pPr>
            <a:r>
              <a:rPr lang="en-IE" dirty="0">
                <a:cs typeface="Calibri"/>
                <a:hlinkClick r:id="rId2"/>
              </a:rPr>
              <a:t>https://sensoryenvironmenttool.github.io/SelfAssessment/</a:t>
            </a:r>
            <a:r>
              <a:rPr lang="en-IE" dirty="0">
                <a:cs typeface="Calibri"/>
              </a:rPr>
              <a:t> 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71C31C19-668C-453D-959F-BD9C245E431D}"/>
              </a:ext>
            </a:extLst>
          </p:cNvPr>
          <p:cNvGrpSpPr/>
          <p:nvPr/>
        </p:nvGrpSpPr>
        <p:grpSpPr>
          <a:xfrm>
            <a:off x="0" y="6350614"/>
            <a:ext cx="12192000" cy="515775"/>
            <a:chOff x="0" y="0"/>
            <a:chExt cx="6982665" cy="191389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721E8F95-7E43-45E1-8C5F-5EBC7ECEC890}"/>
                </a:ext>
              </a:extLst>
            </p:cNvPr>
            <p:cNvSpPr/>
            <p:nvPr/>
          </p:nvSpPr>
          <p:spPr>
            <a:xfrm>
              <a:off x="0" y="0"/>
              <a:ext cx="6982665" cy="1913890"/>
            </a:xfrm>
            <a:custGeom>
              <a:avLst/>
              <a:gdLst/>
              <a:ahLst/>
              <a:cxnLst/>
              <a:rect l="l" t="t" r="r" b="b"/>
              <a:pathLst>
                <a:path w="6982665" h="1913890">
                  <a:moveTo>
                    <a:pt x="0" y="0"/>
                  </a:moveTo>
                  <a:lnTo>
                    <a:pt x="6982665" y="0"/>
                  </a:lnTo>
                  <a:lnTo>
                    <a:pt x="6982665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803489"/>
            </a:solidFill>
          </p:spPr>
          <p:txBody>
            <a:bodyPr/>
            <a:lstStyle/>
            <a:p>
              <a:endParaRPr lang="en-IE" dirty="0"/>
            </a:p>
          </p:txBody>
        </p:sp>
      </p:grpSp>
      <p:pic>
        <p:nvPicPr>
          <p:cNvPr id="6" name="Picture 4">
            <a:extLst>
              <a:ext uri="{FF2B5EF4-FFF2-40B4-BE49-F238E27FC236}">
                <a16:creationId xmlns:a16="http://schemas.microsoft.com/office/drawing/2014/main" id="{CCD78477-3C60-4B70-A75F-C6077666FF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434766" y="5515374"/>
            <a:ext cx="1757234" cy="12681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F56430-FB1D-46BE-81DE-C71DE387AEB5}"/>
              </a:ext>
            </a:extLst>
          </p:cNvPr>
          <p:cNvSpPr txBox="1"/>
          <p:nvPr/>
        </p:nvSpPr>
        <p:spPr>
          <a:xfrm>
            <a:off x="0" y="6470001"/>
            <a:ext cx="62204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200" b="1" dirty="0">
                <a:solidFill>
                  <a:schemeClr val="bg1"/>
                </a:solidFill>
              </a:rPr>
              <a:t>Trinity College Dublin, </a:t>
            </a:r>
            <a:r>
              <a:rPr lang="en-IE" sz="1200" dirty="0">
                <a:solidFill>
                  <a:schemeClr val="bg1"/>
                </a:solidFill>
              </a:rPr>
              <a:t>The University of Dublin</a:t>
            </a:r>
            <a:endParaRPr lang="en-IE" sz="1200" b="1" dirty="0">
              <a:solidFill>
                <a:schemeClr val="bg1"/>
              </a:solidFill>
            </a:endParaRPr>
          </a:p>
        </p:txBody>
      </p:sp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E75D5CF-B87C-4F53-B55C-C2D0593C5D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82"/>
            <a:ext cx="2794553" cy="96414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245494C-5F1D-36D3-A2B7-7E511DD0E15C}"/>
              </a:ext>
            </a:extLst>
          </p:cNvPr>
          <p:cNvSpPr txBox="1">
            <a:spLocks/>
          </p:cNvSpPr>
          <p:nvPr/>
        </p:nvSpPr>
        <p:spPr>
          <a:xfrm>
            <a:off x="946373" y="826871"/>
            <a:ext cx="9636983" cy="9176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E" sz="3600" b="1" dirty="0">
                <a:latin typeface="+mn-lt"/>
              </a:rPr>
              <a:t>Meeting your Needs &amp; Preferences  </a:t>
            </a:r>
            <a:endParaRPr lang="en-IE" sz="2000" dirty="0">
              <a:latin typeface="+mn-lt"/>
            </a:endParaRPr>
          </a:p>
        </p:txBody>
      </p:sp>
      <p:pic>
        <p:nvPicPr>
          <p:cNvPr id="10" name="Picture 9" descr="Screenshot of sensory evaluation tool">
            <a:extLst>
              <a:ext uri="{FF2B5EF4-FFF2-40B4-BE49-F238E27FC236}">
                <a16:creationId xmlns:a16="http://schemas.microsoft.com/office/drawing/2014/main" id="{A5F6703B-268F-FB72-3DDC-6148D62BA1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87" t="12135" r="44328" b="7482"/>
          <a:stretch/>
        </p:blipFill>
        <p:spPr bwMode="auto">
          <a:xfrm>
            <a:off x="7726089" y="1926712"/>
            <a:ext cx="4332561" cy="27966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60961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DCC45-9139-4755-8146-749A88F35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783" y="105548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IE" sz="3600" b="1" dirty="0">
                <a:latin typeface="+mn-lt"/>
              </a:rPr>
              <a:t>Setting up Your Environment </a:t>
            </a:r>
            <a:br>
              <a:rPr lang="en-IE" sz="3600" b="1" dirty="0">
                <a:latin typeface="+mn-lt"/>
              </a:rPr>
            </a:br>
            <a:br>
              <a:rPr lang="en-IE" dirty="0"/>
            </a:br>
            <a:endParaRPr lang="en-IE" sz="2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0F4CA-9CCD-4AE6-86F3-C846C6EBA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872067"/>
            <a:ext cx="977264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Physical environment </a:t>
            </a:r>
            <a:r>
              <a:rPr lang="en-US" b="0" dirty="0"/>
              <a:t>(including </a:t>
            </a:r>
            <a:r>
              <a:rPr lang="en-US" dirty="0"/>
              <a:t>physical access, sensory preferences</a:t>
            </a:r>
            <a:r>
              <a:rPr lang="en-US" b="0" dirty="0"/>
              <a:t>) – e.g. workspace, noise, light, clutter etc.</a:t>
            </a:r>
          </a:p>
          <a:p>
            <a:pPr marL="0" indent="0">
              <a:buNone/>
            </a:pPr>
            <a:endParaRPr lang="en-US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Virtual environment </a:t>
            </a:r>
            <a:r>
              <a:rPr lang="en-US" b="0" dirty="0"/>
              <a:t>– e.g. managing distractions such as email, news, social media.</a:t>
            </a:r>
          </a:p>
          <a:p>
            <a:pPr marL="0" indent="0">
              <a:buNone/>
            </a:pPr>
            <a:endParaRPr lang="en-US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Social environment </a:t>
            </a:r>
            <a:r>
              <a:rPr lang="en-US" b="0" dirty="0"/>
              <a:t>– e.g. managing interactions with other students, our family, housemates, friends, lecturers etc.</a:t>
            </a:r>
          </a:p>
          <a:p>
            <a:pPr>
              <a:buFontTx/>
              <a:buChar char="-"/>
            </a:pPr>
            <a:endParaRPr lang="en-IE" sz="2400" dirty="0">
              <a:cs typeface="Calibri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71C31C19-668C-453D-959F-BD9C245E431D}"/>
              </a:ext>
            </a:extLst>
          </p:cNvPr>
          <p:cNvGrpSpPr/>
          <p:nvPr/>
        </p:nvGrpSpPr>
        <p:grpSpPr>
          <a:xfrm>
            <a:off x="0" y="6350614"/>
            <a:ext cx="12192000" cy="515775"/>
            <a:chOff x="0" y="0"/>
            <a:chExt cx="6982665" cy="191389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721E8F95-7E43-45E1-8C5F-5EBC7ECEC890}"/>
                </a:ext>
              </a:extLst>
            </p:cNvPr>
            <p:cNvSpPr/>
            <p:nvPr/>
          </p:nvSpPr>
          <p:spPr>
            <a:xfrm>
              <a:off x="0" y="0"/>
              <a:ext cx="6982665" cy="1913890"/>
            </a:xfrm>
            <a:custGeom>
              <a:avLst/>
              <a:gdLst/>
              <a:ahLst/>
              <a:cxnLst/>
              <a:rect l="l" t="t" r="r" b="b"/>
              <a:pathLst>
                <a:path w="6982665" h="1913890">
                  <a:moveTo>
                    <a:pt x="0" y="0"/>
                  </a:moveTo>
                  <a:lnTo>
                    <a:pt x="6982665" y="0"/>
                  </a:lnTo>
                  <a:lnTo>
                    <a:pt x="6982665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803489"/>
            </a:solidFill>
          </p:spPr>
          <p:txBody>
            <a:bodyPr/>
            <a:lstStyle/>
            <a:p>
              <a:endParaRPr lang="en-IE" dirty="0"/>
            </a:p>
          </p:txBody>
        </p:sp>
      </p:grpSp>
      <p:pic>
        <p:nvPicPr>
          <p:cNvPr id="6" name="Picture 4">
            <a:extLst>
              <a:ext uri="{FF2B5EF4-FFF2-40B4-BE49-F238E27FC236}">
                <a16:creationId xmlns:a16="http://schemas.microsoft.com/office/drawing/2014/main" id="{CCD78477-3C60-4B70-A75F-C6077666FF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34766" y="5515374"/>
            <a:ext cx="1757234" cy="12681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F56430-FB1D-46BE-81DE-C71DE387AEB5}"/>
              </a:ext>
            </a:extLst>
          </p:cNvPr>
          <p:cNvSpPr txBox="1"/>
          <p:nvPr/>
        </p:nvSpPr>
        <p:spPr>
          <a:xfrm>
            <a:off x="0" y="6470001"/>
            <a:ext cx="62204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200" b="1" dirty="0">
                <a:solidFill>
                  <a:schemeClr val="bg1"/>
                </a:solidFill>
              </a:rPr>
              <a:t>Trinity College Dublin, </a:t>
            </a:r>
            <a:r>
              <a:rPr lang="en-IE" sz="1200" dirty="0">
                <a:solidFill>
                  <a:schemeClr val="bg1"/>
                </a:solidFill>
              </a:rPr>
              <a:t>The University of Dublin</a:t>
            </a:r>
            <a:endParaRPr lang="en-IE" sz="1200" b="1" dirty="0">
              <a:solidFill>
                <a:schemeClr val="bg1"/>
              </a:solidFill>
            </a:endParaRPr>
          </a:p>
        </p:txBody>
      </p:sp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E75D5CF-B87C-4F53-B55C-C2D0593C5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82"/>
            <a:ext cx="2794553" cy="96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003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DCC45-9139-4755-8146-749A88F35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783" y="105548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IE" sz="3600" b="1" dirty="0">
                <a:latin typeface="+mn-lt"/>
              </a:rPr>
              <a:t>Setting up Your Environment </a:t>
            </a:r>
            <a:br>
              <a:rPr lang="en-IE" sz="3600" b="1" dirty="0">
                <a:latin typeface="+mn-lt"/>
              </a:rPr>
            </a:br>
            <a:br>
              <a:rPr lang="en-IE" dirty="0"/>
            </a:br>
            <a:endParaRPr lang="en-IE" sz="2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0F4CA-9CCD-4AE6-86F3-C846C6EBA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872067"/>
            <a:ext cx="977264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Table desk – set up</a:t>
            </a:r>
            <a:endParaRPr lang="en-US" sz="2800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dirty="0"/>
              <a:t>Ergonomics - </a:t>
            </a:r>
            <a:r>
              <a:rPr lang="en-US" sz="2800" b="0" dirty="0">
                <a:hlinkClick r:id="rId3"/>
              </a:rPr>
              <a:t>https://youtu.be/KhuJWxPXShI</a:t>
            </a:r>
            <a:endParaRPr lang="en-US" sz="2800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E" dirty="0" err="1">
                <a:hlinkClick r:id="rId4"/>
              </a:rPr>
              <a:t>iProtectU</a:t>
            </a:r>
            <a:r>
              <a:rPr lang="en-IE" dirty="0">
                <a:hlinkClick r:id="rId4"/>
              </a:rPr>
              <a:t> Compliance (tcd.ie)</a:t>
            </a:r>
            <a:r>
              <a:rPr lang="en-US" sz="2800" b="0" dirty="0"/>
              <a:t>    </a:t>
            </a:r>
          </a:p>
          <a:p>
            <a:pPr marL="457200" indent="-457200"/>
            <a:r>
              <a:rPr lang="en-US" sz="2800" b="0" dirty="0"/>
              <a:t>Tidiness of your workspace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0" dirty="0"/>
          </a:p>
          <a:p>
            <a:pPr>
              <a:buFontTx/>
              <a:buChar char="-"/>
            </a:pPr>
            <a:endParaRPr lang="en-IE" sz="2400" dirty="0">
              <a:cs typeface="Calibri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71C31C19-668C-453D-959F-BD9C245E431D}"/>
              </a:ext>
            </a:extLst>
          </p:cNvPr>
          <p:cNvGrpSpPr/>
          <p:nvPr/>
        </p:nvGrpSpPr>
        <p:grpSpPr>
          <a:xfrm>
            <a:off x="0" y="6350614"/>
            <a:ext cx="12192000" cy="515775"/>
            <a:chOff x="0" y="0"/>
            <a:chExt cx="6982665" cy="191389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721E8F95-7E43-45E1-8C5F-5EBC7ECEC890}"/>
                </a:ext>
              </a:extLst>
            </p:cNvPr>
            <p:cNvSpPr/>
            <p:nvPr/>
          </p:nvSpPr>
          <p:spPr>
            <a:xfrm>
              <a:off x="0" y="0"/>
              <a:ext cx="6982665" cy="1913890"/>
            </a:xfrm>
            <a:custGeom>
              <a:avLst/>
              <a:gdLst/>
              <a:ahLst/>
              <a:cxnLst/>
              <a:rect l="l" t="t" r="r" b="b"/>
              <a:pathLst>
                <a:path w="6982665" h="1913890">
                  <a:moveTo>
                    <a:pt x="0" y="0"/>
                  </a:moveTo>
                  <a:lnTo>
                    <a:pt x="6982665" y="0"/>
                  </a:lnTo>
                  <a:lnTo>
                    <a:pt x="6982665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803489"/>
            </a:solidFill>
          </p:spPr>
          <p:txBody>
            <a:bodyPr/>
            <a:lstStyle/>
            <a:p>
              <a:endParaRPr lang="en-IE" dirty="0"/>
            </a:p>
          </p:txBody>
        </p:sp>
      </p:grpSp>
      <p:pic>
        <p:nvPicPr>
          <p:cNvPr id="6" name="Picture 4">
            <a:extLst>
              <a:ext uri="{FF2B5EF4-FFF2-40B4-BE49-F238E27FC236}">
                <a16:creationId xmlns:a16="http://schemas.microsoft.com/office/drawing/2014/main" id="{CCD78477-3C60-4B70-A75F-C6077666FF9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434766" y="5515374"/>
            <a:ext cx="1757234" cy="12681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F56430-FB1D-46BE-81DE-C71DE387AEB5}"/>
              </a:ext>
            </a:extLst>
          </p:cNvPr>
          <p:cNvSpPr txBox="1"/>
          <p:nvPr/>
        </p:nvSpPr>
        <p:spPr>
          <a:xfrm>
            <a:off x="0" y="6470001"/>
            <a:ext cx="62204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200" b="1" dirty="0">
                <a:solidFill>
                  <a:schemeClr val="bg1"/>
                </a:solidFill>
              </a:rPr>
              <a:t>Trinity College Dublin, </a:t>
            </a:r>
            <a:r>
              <a:rPr lang="en-IE" sz="1200" dirty="0">
                <a:solidFill>
                  <a:schemeClr val="bg1"/>
                </a:solidFill>
              </a:rPr>
              <a:t>The University of Dublin</a:t>
            </a:r>
            <a:endParaRPr lang="en-IE" sz="1200" b="1" dirty="0">
              <a:solidFill>
                <a:schemeClr val="bg1"/>
              </a:solidFill>
            </a:endParaRPr>
          </a:p>
        </p:txBody>
      </p:sp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E75D5CF-B87C-4F53-B55C-C2D0593C5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82"/>
            <a:ext cx="2794553" cy="964145"/>
          </a:xfrm>
          <a:prstGeom prst="rect">
            <a:avLst/>
          </a:prstGeom>
        </p:spPr>
      </p:pic>
      <p:pic>
        <p:nvPicPr>
          <p:cNvPr id="7" name="Picture 6" descr="Diagram one of a girl hunched over a desk in which the top alignment with the computer screen in correct, but sitting posture not correct; diagram two of girl sitting correctly in chair but top alignment is not correct.">
            <a:extLst>
              <a:ext uri="{FF2B5EF4-FFF2-40B4-BE49-F238E27FC236}">
                <a16:creationId xmlns:a16="http://schemas.microsoft.com/office/drawing/2014/main" id="{651135DA-D2E2-278C-97CA-BBDAEED0398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 l="17913" b="23007"/>
          <a:stretch/>
        </p:blipFill>
        <p:spPr>
          <a:xfrm>
            <a:off x="8001294" y="3357867"/>
            <a:ext cx="3876045" cy="1888720"/>
          </a:xfrm>
          <a:prstGeom prst="rect">
            <a:avLst/>
          </a:prstGeom>
        </p:spPr>
      </p:pic>
      <p:pic>
        <p:nvPicPr>
          <p:cNvPr id="11" name="Picture 10" descr="A desktop computer sitting on top of a desk cluttered with papers and books&#10;&#10;Description automatically generated">
            <a:extLst>
              <a:ext uri="{FF2B5EF4-FFF2-40B4-BE49-F238E27FC236}">
                <a16:creationId xmlns:a16="http://schemas.microsoft.com/office/drawing/2014/main" id="{9D00744D-3222-E4F8-B1DA-13157976D1F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8669205" y="783815"/>
            <a:ext cx="3078753" cy="204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51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DCC45-9139-4755-8146-749A88F35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783" y="834391"/>
            <a:ext cx="10515600" cy="1546660"/>
          </a:xfrm>
        </p:spPr>
        <p:txBody>
          <a:bodyPr>
            <a:normAutofit/>
          </a:bodyPr>
          <a:lstStyle/>
          <a:p>
            <a:r>
              <a:rPr lang="en-IE" sz="3600" b="1" dirty="0">
                <a:latin typeface="+mn-lt"/>
              </a:rPr>
              <a:t>Help is there! </a:t>
            </a:r>
            <a:br>
              <a:rPr lang="en-IE" dirty="0"/>
            </a:br>
            <a:endParaRPr lang="en-IE" sz="2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0F4CA-9CCD-4AE6-86F3-C846C6EBA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617" y="2148335"/>
            <a:ext cx="10374047" cy="35307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r>
              <a:rPr lang="en-IE" dirty="0">
                <a:cs typeface="Calibri"/>
              </a:rPr>
              <a:t>Occupational Therapy consultation - </a:t>
            </a:r>
            <a:r>
              <a:rPr lang="en-IE" b="1" dirty="0">
                <a:latin typeface="+mn-lt"/>
                <a:hlinkClick r:id="rId3"/>
              </a:rPr>
              <a:t>https://www.tcd.ie/disability/services/sensory-support/</a:t>
            </a:r>
            <a:endParaRPr lang="en-IE" b="1" dirty="0">
              <a:latin typeface="+mn-lt"/>
            </a:endParaRPr>
          </a:p>
          <a:p>
            <a:pPr>
              <a:buFontTx/>
              <a:buChar char="-"/>
            </a:pPr>
            <a:endParaRPr lang="en-IE" b="1" dirty="0"/>
          </a:p>
          <a:p>
            <a:pPr>
              <a:buFontTx/>
              <a:buChar char="-"/>
            </a:pPr>
            <a:r>
              <a:rPr lang="en-IE" dirty="0">
                <a:latin typeface="+mn-lt"/>
              </a:rPr>
              <a:t>Available to all students – especially PG students using same spaces throughout time in Trinity</a:t>
            </a:r>
          </a:p>
          <a:p>
            <a:pPr>
              <a:buFontTx/>
              <a:buChar char="-"/>
            </a:pPr>
            <a:endParaRPr lang="en-IE" dirty="0">
              <a:cs typeface="Calibri"/>
            </a:endParaRPr>
          </a:p>
          <a:p>
            <a:pPr>
              <a:buFontTx/>
              <a:buChar char="-"/>
            </a:pPr>
            <a:r>
              <a:rPr lang="en-IE" dirty="0">
                <a:cs typeface="Calibri"/>
              </a:rPr>
              <a:t>College Health – Physiotherapist </a:t>
            </a: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71C31C19-668C-453D-959F-BD9C245E431D}"/>
              </a:ext>
            </a:extLst>
          </p:cNvPr>
          <p:cNvGrpSpPr/>
          <p:nvPr/>
        </p:nvGrpSpPr>
        <p:grpSpPr>
          <a:xfrm>
            <a:off x="0" y="6350614"/>
            <a:ext cx="12192000" cy="515775"/>
            <a:chOff x="0" y="0"/>
            <a:chExt cx="6982665" cy="191389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721E8F95-7E43-45E1-8C5F-5EBC7ECEC890}"/>
                </a:ext>
              </a:extLst>
            </p:cNvPr>
            <p:cNvSpPr/>
            <p:nvPr/>
          </p:nvSpPr>
          <p:spPr>
            <a:xfrm>
              <a:off x="0" y="0"/>
              <a:ext cx="6982665" cy="1913890"/>
            </a:xfrm>
            <a:custGeom>
              <a:avLst/>
              <a:gdLst/>
              <a:ahLst/>
              <a:cxnLst/>
              <a:rect l="l" t="t" r="r" b="b"/>
              <a:pathLst>
                <a:path w="6982665" h="1913890">
                  <a:moveTo>
                    <a:pt x="0" y="0"/>
                  </a:moveTo>
                  <a:lnTo>
                    <a:pt x="6982665" y="0"/>
                  </a:lnTo>
                  <a:lnTo>
                    <a:pt x="6982665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803489"/>
            </a:solidFill>
          </p:spPr>
          <p:txBody>
            <a:bodyPr/>
            <a:lstStyle/>
            <a:p>
              <a:endParaRPr lang="en-IE" dirty="0"/>
            </a:p>
          </p:txBody>
        </p:sp>
      </p:grpSp>
      <p:pic>
        <p:nvPicPr>
          <p:cNvPr id="6" name="Picture 4">
            <a:extLst>
              <a:ext uri="{FF2B5EF4-FFF2-40B4-BE49-F238E27FC236}">
                <a16:creationId xmlns:a16="http://schemas.microsoft.com/office/drawing/2014/main" id="{CCD78477-3C60-4B70-A75F-C6077666FF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434766" y="5515374"/>
            <a:ext cx="1757234" cy="12681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F56430-FB1D-46BE-81DE-C71DE387AEB5}"/>
              </a:ext>
            </a:extLst>
          </p:cNvPr>
          <p:cNvSpPr txBox="1"/>
          <p:nvPr/>
        </p:nvSpPr>
        <p:spPr>
          <a:xfrm>
            <a:off x="0" y="6470001"/>
            <a:ext cx="62204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200" b="1" dirty="0">
                <a:solidFill>
                  <a:schemeClr val="bg1"/>
                </a:solidFill>
              </a:rPr>
              <a:t>Trinity College Dublin, </a:t>
            </a:r>
            <a:r>
              <a:rPr lang="en-IE" sz="1200" dirty="0">
                <a:solidFill>
                  <a:schemeClr val="bg1"/>
                </a:solidFill>
              </a:rPr>
              <a:t>The University of Dublin</a:t>
            </a:r>
            <a:endParaRPr lang="en-IE" sz="1200" b="1" dirty="0">
              <a:solidFill>
                <a:schemeClr val="bg1"/>
              </a:solidFill>
            </a:endParaRPr>
          </a:p>
        </p:txBody>
      </p:sp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E75D5CF-B87C-4F53-B55C-C2D0593C5D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82"/>
            <a:ext cx="2794553" cy="96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387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DCC45-9139-4755-8146-749A88F35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783" y="834391"/>
            <a:ext cx="10515600" cy="1546660"/>
          </a:xfrm>
        </p:spPr>
        <p:txBody>
          <a:bodyPr>
            <a:normAutofit/>
          </a:bodyPr>
          <a:lstStyle/>
          <a:p>
            <a:r>
              <a:rPr lang="en-IE" sz="3600" b="1" dirty="0">
                <a:latin typeface="+mn-lt"/>
              </a:rPr>
              <a:t>Library </a:t>
            </a:r>
            <a:br>
              <a:rPr lang="en-IE" dirty="0"/>
            </a:br>
            <a:endParaRPr lang="en-IE" sz="2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0F4CA-9CCD-4AE6-86F3-C846C6EBA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617" y="2148335"/>
            <a:ext cx="10374047" cy="35307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r>
              <a:rPr lang="en-IE" dirty="0">
                <a:cs typeface="Calibri"/>
              </a:rPr>
              <a:t>Library Floorplans - </a:t>
            </a:r>
            <a:r>
              <a:rPr lang="en-IE" dirty="0">
                <a:cs typeface="Calibri"/>
                <a:hlinkClick r:id="rId2"/>
              </a:rPr>
              <a:t>https://wagnerguide.com/c/trinitycollegedublin/berkeleylibraryold?mapfile=1758&amp;menuid=258&amp;searchbar=true&amp;menu=true&amp;entitymenus=true</a:t>
            </a:r>
            <a:r>
              <a:rPr lang="en-IE" dirty="0">
                <a:cs typeface="Calibri"/>
              </a:rPr>
              <a:t> </a:t>
            </a:r>
          </a:p>
          <a:p>
            <a:pPr>
              <a:buFontTx/>
              <a:buChar char="-"/>
            </a:pPr>
            <a:r>
              <a:rPr lang="en-IE" dirty="0">
                <a:cs typeface="Calibri"/>
              </a:rPr>
              <a:t>Sensory Spaces - </a:t>
            </a:r>
            <a:r>
              <a:rPr lang="en-IE" dirty="0">
                <a:cs typeface="Calibri"/>
                <a:hlinkClick r:id="rId3"/>
              </a:rPr>
              <a:t>https://www.tcd.ie/library/using-library/disabilities.php</a:t>
            </a:r>
            <a:r>
              <a:rPr lang="en-IE" dirty="0">
                <a:cs typeface="Calibri"/>
              </a:rPr>
              <a:t> </a:t>
            </a:r>
          </a:p>
          <a:p>
            <a:pPr>
              <a:buFontTx/>
              <a:buChar char="-"/>
            </a:pPr>
            <a:endParaRPr lang="en-IE" dirty="0">
              <a:cs typeface="Calibri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71C31C19-668C-453D-959F-BD9C245E431D}"/>
              </a:ext>
            </a:extLst>
          </p:cNvPr>
          <p:cNvGrpSpPr/>
          <p:nvPr/>
        </p:nvGrpSpPr>
        <p:grpSpPr>
          <a:xfrm>
            <a:off x="0" y="6350614"/>
            <a:ext cx="12192000" cy="515775"/>
            <a:chOff x="0" y="0"/>
            <a:chExt cx="6982665" cy="191389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721E8F95-7E43-45E1-8C5F-5EBC7ECEC890}"/>
                </a:ext>
              </a:extLst>
            </p:cNvPr>
            <p:cNvSpPr/>
            <p:nvPr/>
          </p:nvSpPr>
          <p:spPr>
            <a:xfrm>
              <a:off x="0" y="0"/>
              <a:ext cx="6982665" cy="1913890"/>
            </a:xfrm>
            <a:custGeom>
              <a:avLst/>
              <a:gdLst/>
              <a:ahLst/>
              <a:cxnLst/>
              <a:rect l="l" t="t" r="r" b="b"/>
              <a:pathLst>
                <a:path w="6982665" h="1913890">
                  <a:moveTo>
                    <a:pt x="0" y="0"/>
                  </a:moveTo>
                  <a:lnTo>
                    <a:pt x="6982665" y="0"/>
                  </a:lnTo>
                  <a:lnTo>
                    <a:pt x="6982665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803489"/>
            </a:solidFill>
          </p:spPr>
          <p:txBody>
            <a:bodyPr/>
            <a:lstStyle/>
            <a:p>
              <a:endParaRPr lang="en-IE" dirty="0"/>
            </a:p>
          </p:txBody>
        </p:sp>
      </p:grpSp>
      <p:pic>
        <p:nvPicPr>
          <p:cNvPr id="6" name="Picture 4">
            <a:extLst>
              <a:ext uri="{FF2B5EF4-FFF2-40B4-BE49-F238E27FC236}">
                <a16:creationId xmlns:a16="http://schemas.microsoft.com/office/drawing/2014/main" id="{CCD78477-3C60-4B70-A75F-C6077666FF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434766" y="5515374"/>
            <a:ext cx="1757234" cy="12681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F56430-FB1D-46BE-81DE-C71DE387AEB5}"/>
              </a:ext>
            </a:extLst>
          </p:cNvPr>
          <p:cNvSpPr txBox="1"/>
          <p:nvPr/>
        </p:nvSpPr>
        <p:spPr>
          <a:xfrm>
            <a:off x="0" y="6470001"/>
            <a:ext cx="62204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200" b="1" dirty="0">
                <a:solidFill>
                  <a:schemeClr val="bg1"/>
                </a:solidFill>
              </a:rPr>
              <a:t>Trinity College Dublin, </a:t>
            </a:r>
            <a:r>
              <a:rPr lang="en-IE" sz="1200" dirty="0">
                <a:solidFill>
                  <a:schemeClr val="bg1"/>
                </a:solidFill>
              </a:rPr>
              <a:t>The University of Dublin</a:t>
            </a:r>
            <a:endParaRPr lang="en-IE" sz="1200" b="1" dirty="0">
              <a:solidFill>
                <a:schemeClr val="bg1"/>
              </a:solidFill>
            </a:endParaRPr>
          </a:p>
        </p:txBody>
      </p:sp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E75D5CF-B87C-4F53-B55C-C2D0593C5D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82"/>
            <a:ext cx="2794553" cy="96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31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DCC45-9139-4755-8146-749A88F35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783" y="834391"/>
            <a:ext cx="10515600" cy="1546660"/>
          </a:xfrm>
        </p:spPr>
        <p:txBody>
          <a:bodyPr>
            <a:normAutofit/>
          </a:bodyPr>
          <a:lstStyle/>
          <a:p>
            <a:r>
              <a:rPr lang="en-IE" sz="3600" b="1" dirty="0">
                <a:latin typeface="+mn-lt"/>
              </a:rPr>
              <a:t>Sensory Environments </a:t>
            </a:r>
            <a:br>
              <a:rPr lang="en-IE" dirty="0"/>
            </a:br>
            <a:endParaRPr lang="en-IE" sz="2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0F4CA-9CCD-4AE6-86F3-C846C6EBA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8617" y="2148335"/>
            <a:ext cx="10374047" cy="35307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r>
              <a:rPr lang="en-IE" dirty="0">
                <a:cs typeface="Calibri"/>
              </a:rPr>
              <a:t>TCD Sense Spaces  </a:t>
            </a:r>
          </a:p>
          <a:p>
            <a:pPr>
              <a:buFontTx/>
              <a:buChar char="-"/>
            </a:pPr>
            <a:r>
              <a:rPr lang="en-IE" dirty="0">
                <a:cs typeface="Calibri"/>
              </a:rPr>
              <a:t>Sensory Map - </a:t>
            </a:r>
            <a:r>
              <a:rPr lang="en-IE" dirty="0">
                <a:hlinkClick r:id="rId2"/>
              </a:rPr>
              <a:t>TCD Sense Map</a:t>
            </a:r>
            <a:endParaRPr lang="en-IE" dirty="0">
              <a:cs typeface="Calibri"/>
            </a:endParaRPr>
          </a:p>
          <a:p>
            <a:pPr>
              <a:buFontTx/>
              <a:buChar char="-"/>
            </a:pPr>
            <a:endParaRPr lang="en-IE" dirty="0">
              <a:cs typeface="Calibri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71C31C19-668C-453D-959F-BD9C245E431D}"/>
              </a:ext>
            </a:extLst>
          </p:cNvPr>
          <p:cNvGrpSpPr/>
          <p:nvPr/>
        </p:nvGrpSpPr>
        <p:grpSpPr>
          <a:xfrm>
            <a:off x="0" y="6350614"/>
            <a:ext cx="12192000" cy="515775"/>
            <a:chOff x="0" y="0"/>
            <a:chExt cx="6982665" cy="191389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721E8F95-7E43-45E1-8C5F-5EBC7ECEC890}"/>
                </a:ext>
              </a:extLst>
            </p:cNvPr>
            <p:cNvSpPr/>
            <p:nvPr/>
          </p:nvSpPr>
          <p:spPr>
            <a:xfrm>
              <a:off x="0" y="0"/>
              <a:ext cx="6982665" cy="1913890"/>
            </a:xfrm>
            <a:custGeom>
              <a:avLst/>
              <a:gdLst/>
              <a:ahLst/>
              <a:cxnLst/>
              <a:rect l="l" t="t" r="r" b="b"/>
              <a:pathLst>
                <a:path w="6982665" h="1913890">
                  <a:moveTo>
                    <a:pt x="0" y="0"/>
                  </a:moveTo>
                  <a:lnTo>
                    <a:pt x="6982665" y="0"/>
                  </a:lnTo>
                  <a:lnTo>
                    <a:pt x="6982665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803489"/>
            </a:solidFill>
          </p:spPr>
          <p:txBody>
            <a:bodyPr/>
            <a:lstStyle/>
            <a:p>
              <a:endParaRPr lang="en-IE" dirty="0"/>
            </a:p>
          </p:txBody>
        </p:sp>
      </p:grpSp>
      <p:pic>
        <p:nvPicPr>
          <p:cNvPr id="6" name="Picture 4">
            <a:extLst>
              <a:ext uri="{FF2B5EF4-FFF2-40B4-BE49-F238E27FC236}">
                <a16:creationId xmlns:a16="http://schemas.microsoft.com/office/drawing/2014/main" id="{CCD78477-3C60-4B70-A75F-C6077666FF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434766" y="5515374"/>
            <a:ext cx="1757234" cy="12681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F56430-FB1D-46BE-81DE-C71DE387AEB5}"/>
              </a:ext>
            </a:extLst>
          </p:cNvPr>
          <p:cNvSpPr txBox="1"/>
          <p:nvPr/>
        </p:nvSpPr>
        <p:spPr>
          <a:xfrm>
            <a:off x="0" y="6470001"/>
            <a:ext cx="62204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200" b="1" dirty="0">
                <a:solidFill>
                  <a:schemeClr val="bg1"/>
                </a:solidFill>
              </a:rPr>
              <a:t>Trinity College Dublin, </a:t>
            </a:r>
            <a:r>
              <a:rPr lang="en-IE" sz="1200" dirty="0">
                <a:solidFill>
                  <a:schemeClr val="bg1"/>
                </a:solidFill>
              </a:rPr>
              <a:t>The University of Dublin</a:t>
            </a:r>
            <a:endParaRPr lang="en-IE" sz="1200" b="1" dirty="0">
              <a:solidFill>
                <a:schemeClr val="bg1"/>
              </a:solidFill>
            </a:endParaRPr>
          </a:p>
        </p:txBody>
      </p:sp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E75D5CF-B87C-4F53-B55C-C2D0593C5D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82"/>
            <a:ext cx="2794553" cy="9641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6072B7-777B-B7D5-4B8A-540E6B904A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95" t="11344" r="43496" b="6977"/>
          <a:stretch/>
        </p:blipFill>
        <p:spPr bwMode="auto">
          <a:xfrm>
            <a:off x="1266825" y="3712126"/>
            <a:ext cx="4235682" cy="20863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B5D9F0-AB4E-0940-FC72-D3ABC72692D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140" t="22206" r="61563" b="13631"/>
          <a:stretch/>
        </p:blipFill>
        <p:spPr>
          <a:xfrm>
            <a:off x="6096000" y="1476834"/>
            <a:ext cx="4829175" cy="347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354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DCC45-9139-4755-8146-749A88F35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783" y="105548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IE" sz="3600" b="1" dirty="0">
                <a:latin typeface="+mn-lt"/>
              </a:rPr>
              <a:t>Final Advice</a:t>
            </a:r>
            <a:br>
              <a:rPr lang="en-IE" sz="3600" b="1" dirty="0">
                <a:latin typeface="+mn-lt"/>
              </a:rPr>
            </a:br>
            <a:br>
              <a:rPr lang="en-IE" dirty="0"/>
            </a:br>
            <a:endParaRPr lang="en-IE" sz="2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0F4CA-9CCD-4AE6-86F3-C846C6EBA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1872067"/>
            <a:ext cx="977264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Suit your needs and preferences – physical &amp; sensory </a:t>
            </a:r>
            <a:endParaRPr lang="en-US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Try different set ups </a:t>
            </a:r>
            <a:endParaRPr lang="en-US" b="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Don’t be tied to one type of space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Build changes of environment into your routine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0" dirty="0"/>
              <a:t>Divid</a:t>
            </a:r>
            <a:r>
              <a:rPr lang="en-US" dirty="0"/>
              <a:t>e workspace from relaxation / social space where possible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Come to talk through it </a:t>
            </a:r>
            <a:endParaRPr lang="en-US" b="0" dirty="0"/>
          </a:p>
          <a:p>
            <a:pPr>
              <a:buFontTx/>
              <a:buChar char="-"/>
            </a:pPr>
            <a:endParaRPr lang="en-IE" sz="2400" dirty="0">
              <a:cs typeface="Calibri"/>
            </a:endParaRPr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71C31C19-668C-453D-959F-BD9C245E431D}"/>
              </a:ext>
            </a:extLst>
          </p:cNvPr>
          <p:cNvGrpSpPr/>
          <p:nvPr/>
        </p:nvGrpSpPr>
        <p:grpSpPr>
          <a:xfrm>
            <a:off x="0" y="6350614"/>
            <a:ext cx="12192000" cy="515775"/>
            <a:chOff x="0" y="0"/>
            <a:chExt cx="6982665" cy="1913890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721E8F95-7E43-45E1-8C5F-5EBC7ECEC890}"/>
                </a:ext>
              </a:extLst>
            </p:cNvPr>
            <p:cNvSpPr/>
            <p:nvPr/>
          </p:nvSpPr>
          <p:spPr>
            <a:xfrm>
              <a:off x="0" y="0"/>
              <a:ext cx="6982665" cy="1913890"/>
            </a:xfrm>
            <a:custGeom>
              <a:avLst/>
              <a:gdLst/>
              <a:ahLst/>
              <a:cxnLst/>
              <a:rect l="l" t="t" r="r" b="b"/>
              <a:pathLst>
                <a:path w="6982665" h="1913890">
                  <a:moveTo>
                    <a:pt x="0" y="0"/>
                  </a:moveTo>
                  <a:lnTo>
                    <a:pt x="6982665" y="0"/>
                  </a:lnTo>
                  <a:lnTo>
                    <a:pt x="6982665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803489"/>
            </a:solidFill>
          </p:spPr>
          <p:txBody>
            <a:bodyPr/>
            <a:lstStyle/>
            <a:p>
              <a:endParaRPr lang="en-IE" dirty="0"/>
            </a:p>
          </p:txBody>
        </p:sp>
      </p:grpSp>
      <p:pic>
        <p:nvPicPr>
          <p:cNvPr id="6" name="Picture 4">
            <a:extLst>
              <a:ext uri="{FF2B5EF4-FFF2-40B4-BE49-F238E27FC236}">
                <a16:creationId xmlns:a16="http://schemas.microsoft.com/office/drawing/2014/main" id="{CCD78477-3C60-4B70-A75F-C6077666FF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34766" y="5515374"/>
            <a:ext cx="1757234" cy="126813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F56430-FB1D-46BE-81DE-C71DE387AEB5}"/>
              </a:ext>
            </a:extLst>
          </p:cNvPr>
          <p:cNvSpPr txBox="1"/>
          <p:nvPr/>
        </p:nvSpPr>
        <p:spPr>
          <a:xfrm>
            <a:off x="0" y="6470001"/>
            <a:ext cx="622043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 sz="1200" b="1" dirty="0">
                <a:solidFill>
                  <a:schemeClr val="bg1"/>
                </a:solidFill>
              </a:rPr>
              <a:t>Trinity College Dublin, </a:t>
            </a:r>
            <a:r>
              <a:rPr lang="en-IE" sz="1200" dirty="0">
                <a:solidFill>
                  <a:schemeClr val="bg1"/>
                </a:solidFill>
              </a:rPr>
              <a:t>The University of Dublin</a:t>
            </a:r>
            <a:endParaRPr lang="en-IE" sz="1200" b="1" dirty="0">
              <a:solidFill>
                <a:schemeClr val="bg1"/>
              </a:solidFill>
            </a:endParaRPr>
          </a:p>
        </p:txBody>
      </p:sp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E75D5CF-B87C-4F53-B55C-C2D0593C5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82"/>
            <a:ext cx="2794553" cy="964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98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nity DS Presentation Template" id="{9E522DEF-463D-4C61-8789-305A4A1F519D}" vid="{76FC1D8C-3399-442B-9386-168971D176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93F4C6F3FAB34EA5EB24A8E12CC457" ma:contentTypeVersion="15" ma:contentTypeDescription="Create a new document." ma:contentTypeScope="" ma:versionID="78b47efc8372d9c3a70818cd8da8c6a8">
  <xsd:schema xmlns:xsd="http://www.w3.org/2001/XMLSchema" xmlns:xs="http://www.w3.org/2001/XMLSchema" xmlns:p="http://schemas.microsoft.com/office/2006/metadata/properties" xmlns:ns2="e239982e-d6c0-4849-827b-7287a15e886f" xmlns:ns3="2d6e0f16-5ef2-4e3a-86e8-dcc1aa3d9b94" targetNamespace="http://schemas.microsoft.com/office/2006/metadata/properties" ma:root="true" ma:fieldsID="8393f6f9ba4ad8bbe9a1a1db44d38784" ns2:_="" ns3:_="">
    <xsd:import namespace="e239982e-d6c0-4849-827b-7287a15e886f"/>
    <xsd:import namespace="2d6e0f16-5ef2-4e3a-86e8-dcc1aa3d9b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9982e-d6c0-4849-827b-7287a15e88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ed9b36d8-e8b0-4d46-88aa-db730269cd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Notes" ma:index="22" nillable="true" ma:displayName="Notes" ma:description="Additional Notes" ma:format="Dropdown" ma:internalName="Note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6e0f16-5ef2-4e3a-86e8-dcc1aa3d9b9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59f087f4-4429-47a3-88f5-b266a1dff781}" ma:internalName="TaxCatchAll" ma:showField="CatchAllData" ma:web="2d6e0f16-5ef2-4e3a-86e8-dcc1aa3d9b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d6e0f16-5ef2-4e3a-86e8-dcc1aa3d9b94">
      <UserInfo>
        <DisplayName>Kieran Lewis</DisplayName>
        <AccountId>17</AccountId>
        <AccountType/>
      </UserInfo>
      <UserInfo>
        <DisplayName>Aisling Claffey</DisplayName>
        <AccountId>91</AccountId>
        <AccountType/>
      </UserInfo>
      <UserInfo>
        <DisplayName>Alison Doyle</DisplayName>
        <AccountId>23</AccountId>
        <AccountType/>
      </UserInfo>
      <UserInfo>
        <DisplayName>Clare Verdon</DisplayName>
        <AccountId>15</AccountId>
        <AccountType/>
      </UserInfo>
      <UserInfo>
        <DisplayName>Gerard Gallagher</DisplayName>
        <AccountId>594</AccountId>
        <AccountType/>
      </UserInfo>
      <UserInfo>
        <DisplayName>Andrew Costello</DisplayName>
        <AccountId>6</AccountId>
        <AccountType/>
      </UserInfo>
      <UserInfo>
        <DisplayName>Declan Treanor</DisplayName>
        <AccountId>13</AccountId>
        <AccountType/>
      </UserInfo>
      <UserInfo>
        <DisplayName>Eithne Coleman</DisplayName>
        <AccountId>414</AccountId>
        <AccountType/>
      </UserInfo>
      <UserInfo>
        <DisplayName>Courtney Mc Grath</DisplayName>
        <AccountId>523</AccountId>
        <AccountType/>
      </UserInfo>
      <UserInfo>
        <DisplayName>Kevan O'Rourke</DisplayName>
        <AccountId>30</AccountId>
        <AccountType/>
      </UserInfo>
      <UserInfo>
        <DisplayName>Anna Galvin</DisplayName>
        <AccountId>643</AccountId>
        <AccountType/>
      </UserInfo>
    </SharedWithUsers>
    <TaxCatchAll xmlns="2d6e0f16-5ef2-4e3a-86e8-dcc1aa3d9b94" xsi:nil="true"/>
    <Notes xmlns="e239982e-d6c0-4849-827b-7287a15e886f" xsi:nil="true"/>
    <lcf76f155ced4ddcb4097134ff3c332f xmlns="e239982e-d6c0-4849-827b-7287a15e886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0B0A28A-2A16-4E01-BB54-C6399023E50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304F60F-6307-42F3-8F07-C1F2980FED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39982e-d6c0-4849-827b-7287a15e886f"/>
    <ds:schemaRef ds:uri="2d6e0f16-5ef2-4e3a-86e8-dcc1aa3d9b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4DB7F1-FF40-4C3B-839C-BC16E3112FCF}">
  <ds:schemaRefs>
    <ds:schemaRef ds:uri="2d6e0f16-5ef2-4e3a-86e8-dcc1aa3d9b94"/>
    <ds:schemaRef ds:uri="http://purl.org/dc/dcmitype/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e239982e-d6c0-4849-827b-7287a15e886f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Trinity DS Presentation Template</Template>
  <TotalTime>712</TotalTime>
  <Words>562</Words>
  <Application>Microsoft Office PowerPoint</Application>
  <PresentationFormat>Widescreen</PresentationFormat>
  <Paragraphs>76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</vt:lpstr>
      <vt:lpstr>Office Theme</vt:lpstr>
      <vt:lpstr>Setting up a Workspace</vt:lpstr>
      <vt:lpstr>Background  </vt:lpstr>
      <vt:lpstr>Workspaces  </vt:lpstr>
      <vt:lpstr> </vt:lpstr>
      <vt:lpstr>Setting up Your Environment   </vt:lpstr>
      <vt:lpstr>Setting up Your Environment   </vt:lpstr>
      <vt:lpstr>Help is there!  </vt:lpstr>
      <vt:lpstr>Library  </vt:lpstr>
      <vt:lpstr>Sensory Environments  </vt:lpstr>
      <vt:lpstr>Final Advice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– Calibri Bold 26pt</dc:title>
  <dc:creator>Aisling Claffey</dc:creator>
  <cp:lastModifiedBy>Kieran Lewis</cp:lastModifiedBy>
  <cp:revision>126</cp:revision>
  <dcterms:created xsi:type="dcterms:W3CDTF">2022-04-06T09:27:20Z</dcterms:created>
  <dcterms:modified xsi:type="dcterms:W3CDTF">2026-09-07T09:53:32Z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0x0101001293F4C6F3FAB34EA5EB24A8E12CC457</vt:lpwstr>
  </property>
  <property fmtid="{D5CDD505-2E9C-101B-9397-08002B2CF9AE}" pid="3" name="MediaServiceImageTags">
    <vt:lpwstr/>
  </property>
</Properties>
</file>